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2593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8277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9689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280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1536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73220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0044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5321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7493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8180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1157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6820-59E1-4352-A15E-593C5F5AA007}" type="datetimeFigureOut">
              <a:rPr lang="ar-SA" smtClean="0"/>
              <a:pPr/>
              <a:t>11/08/1437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2140-6FEC-4AA3-A38C-7A6A5C895EB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9591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mr.ksu.edu.s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r>
              <a:rPr lang="ar-SA" b="1" dirty="0">
                <a:cs typeface="AL-Mateen" pitchFamily="2" charset="-78"/>
              </a:rPr>
              <a:t>إجراءات </a:t>
            </a:r>
            <a:r>
              <a:rPr lang="ar-SA" b="1" dirty="0" smtClean="0">
                <a:cs typeface="AL-Mateen" pitchFamily="2" charset="-78"/>
              </a:rPr>
              <a:t>تقديم الطلب للطالب</a:t>
            </a:r>
            <a:endParaRPr lang="ar-SA" dirty="0">
              <a:cs typeface="AL-Mateen" pitchFamily="2" charset="-78"/>
            </a:endParaRPr>
          </a:p>
        </p:txBody>
      </p:sp>
      <p:grpSp>
        <p:nvGrpSpPr>
          <p:cNvPr id="6" name="مجموعة 5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4" name="Picture 0" descr="colorheader3.pn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6439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cs typeface="AL-Mohanad" pitchFamily="2" charset="-78"/>
              </a:rPr>
              <a:t>قم بإرسال الطلب عبر بالضغط على </a:t>
            </a:r>
            <a:r>
              <a:rPr lang="ar-SA" sz="2000" dirty="0" smtClean="0">
                <a:cs typeface="AL-Mohanad" pitchFamily="2" charset="-78"/>
              </a:rPr>
              <a:t>إرسال بعد التأشير على عبارة (أقر بأني قرأت التعليمات في الأعلى):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56192"/>
            <a:ext cx="5845176" cy="256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39552" y="4843026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في حالة رغبتك بعدم </a:t>
            </a:r>
            <a:r>
              <a:rPr lang="ar-SA" dirty="0">
                <a:cs typeface="AL-Mohanad" pitchFamily="2" charset="-78"/>
              </a:rPr>
              <a:t>إرسال الطلب مباشرة وإرساله فيما بعد قم </a:t>
            </a:r>
            <a:r>
              <a:rPr lang="ar-SA" dirty="0" smtClean="0">
                <a:cs typeface="AL-Mohanad" pitchFamily="2" charset="-78"/>
              </a:rPr>
              <a:t>بالنقر على </a:t>
            </a:r>
            <a:r>
              <a:rPr lang="ar-SA" dirty="0">
                <a:cs typeface="AL-Mohanad" pitchFamily="2" charset="-78"/>
              </a:rPr>
              <a:t>حفظ.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>
                <a:cs typeface="AL-Mohanad" pitchFamily="2" charset="-78"/>
              </a:rPr>
              <a:t>اما في حالة رغبتك </a:t>
            </a:r>
            <a:r>
              <a:rPr lang="ar-SA" dirty="0" smtClean="0">
                <a:cs typeface="AL-Mohanad" pitchFamily="2" charset="-78"/>
              </a:rPr>
              <a:t>إرسال </a:t>
            </a:r>
            <a:r>
              <a:rPr lang="ar-SA" dirty="0">
                <a:cs typeface="AL-Mohanad" pitchFamily="2" charset="-78"/>
              </a:rPr>
              <a:t>الطلب مباشرة قم بالنقر على إرسال.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وبإمكانك إلغاء </a:t>
            </a:r>
            <a:r>
              <a:rPr lang="ar-SA" dirty="0">
                <a:cs typeface="AL-Mohanad" pitchFamily="2" charset="-78"/>
              </a:rPr>
              <a:t>الطلب </a:t>
            </a:r>
            <a:r>
              <a:rPr lang="ar-SA" dirty="0" smtClean="0">
                <a:cs typeface="AL-Mohanad" pitchFamily="2" charset="-78"/>
              </a:rPr>
              <a:t>بالنقر </a:t>
            </a:r>
            <a:r>
              <a:rPr lang="ar-SA" dirty="0">
                <a:cs typeface="AL-Mohanad" pitchFamily="2" charset="-78"/>
              </a:rPr>
              <a:t>على إلغاء.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إذا </a:t>
            </a:r>
            <a:r>
              <a:rPr lang="ar-SA" dirty="0">
                <a:cs typeface="AL-Mohanad" pitchFamily="2" charset="-78"/>
              </a:rPr>
              <a:t>قمت بحفظ </a:t>
            </a:r>
            <a:r>
              <a:rPr lang="ar-SA" dirty="0" smtClean="0">
                <a:cs typeface="AL-Mohanad" pitchFamily="2" charset="-78"/>
              </a:rPr>
              <a:t>الطلب، </a:t>
            </a:r>
            <a:r>
              <a:rPr lang="ar-SA" dirty="0">
                <a:cs typeface="AL-Mohanad" pitchFamily="2" charset="-78"/>
              </a:rPr>
              <a:t>يمكنك التعديل عليه لاحقا بالنقر على أيقونة تعديل ثم إرساله إذا أردت ذلك.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تأكد </a:t>
            </a:r>
            <a:r>
              <a:rPr lang="ar-SA" dirty="0">
                <a:cs typeface="AL-Mohanad" pitchFamily="2" charset="-78"/>
              </a:rPr>
              <a:t>من حالة الطلب أنه مرسل وليس طلب جديد لأن الحالة طلب جديد تعني أنه لم يرسل </a:t>
            </a:r>
            <a:r>
              <a:rPr lang="ar-SA" dirty="0" smtClean="0">
                <a:cs typeface="AL-Mohanad" pitchFamily="2" charset="-78"/>
              </a:rPr>
              <a:t>للمسجلين ويمكنك </a:t>
            </a:r>
            <a:r>
              <a:rPr lang="ar-SA" dirty="0">
                <a:cs typeface="AL-Mohanad" pitchFamily="2" charset="-78"/>
              </a:rPr>
              <a:t>التعديل عليه ولكي ترسل أي طلب تم حفظه قم بالنقر على تعديل ثم </a:t>
            </a:r>
            <a:r>
              <a:rPr lang="ar-SA" dirty="0" smtClean="0">
                <a:cs typeface="AL-Mohanad" pitchFamily="2" charset="-78"/>
              </a:rPr>
              <a:t>النقر </a:t>
            </a:r>
            <a:r>
              <a:rPr lang="ar-SA" dirty="0">
                <a:cs typeface="AL-Mohanad" pitchFamily="2" charset="-78"/>
              </a:rPr>
              <a:t>على إرسال.</a:t>
            </a:r>
          </a:p>
        </p:txBody>
      </p:sp>
      <p:grpSp>
        <p:nvGrpSpPr>
          <p:cNvPr id="5" name="مجموعة 4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6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1154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213285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>
                <a:cs typeface="AL-Mohanad" pitchFamily="2" charset="-78"/>
              </a:rPr>
              <a:t>عند إرسال الطلب ستكون حالة الطلب طلب مرسل وليست طلب جديد.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عند </a:t>
            </a:r>
            <a:r>
              <a:rPr lang="ar-SA" dirty="0">
                <a:cs typeface="AL-Mohanad" pitchFamily="2" charset="-78"/>
              </a:rPr>
              <a:t>إرسال الطلب والرغبة في تعديله يمكنك أن تضغط على تعديل ولكن الطلب سيفقد أولويته </a:t>
            </a:r>
            <a:r>
              <a:rPr lang="ar-SA" dirty="0" smtClean="0">
                <a:cs typeface="AL-Mohanad" pitchFamily="2" charset="-78"/>
              </a:rPr>
              <a:t>ويجب عليك </a:t>
            </a:r>
            <a:r>
              <a:rPr lang="ar-SA" dirty="0">
                <a:cs typeface="AL-Mohanad" pitchFamily="2" charset="-78"/>
              </a:rPr>
              <a:t>إرساله مرة أخرى وسيتم إعطاءه أولوية جديدة كأنه طلب جديد.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77"/>
          <a:stretch/>
        </p:blipFill>
        <p:spPr bwMode="auto">
          <a:xfrm>
            <a:off x="955181" y="1268760"/>
            <a:ext cx="6929187" cy="8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99" y="3068960"/>
            <a:ext cx="4264510" cy="91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539552" y="4077072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>
                <a:cs typeface="AL-Mohanad" pitchFamily="2" charset="-78"/>
              </a:rPr>
              <a:t>ستعرف حالة الطلب عند كل إجراء يتم عليه من </a:t>
            </a:r>
            <a:r>
              <a:rPr lang="ar-SA" dirty="0" smtClean="0">
                <a:cs typeface="AL-Mohanad" pitchFamily="2" charset="-78"/>
              </a:rPr>
              <a:t>عمود (حالة الطلب).</a:t>
            </a:r>
            <a:endParaRPr lang="ar-SA" dirty="0">
              <a:cs typeface="AL-Mohanad" pitchFamily="2" charset="-7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يمكنك </a:t>
            </a:r>
            <a:r>
              <a:rPr lang="ar-SA" dirty="0">
                <a:cs typeface="AL-Mohanad" pitchFamily="2" charset="-78"/>
              </a:rPr>
              <a:t>معرفة ما تم على طلبك من إجراءات مع مبررات الرفض أو القبول وذلك بالضغط على </a:t>
            </a:r>
            <a:r>
              <a:rPr lang="ar-SA" dirty="0" smtClean="0">
                <a:cs typeface="AL-Mohanad" pitchFamily="2" charset="-78"/>
              </a:rPr>
              <a:t>أيقونة تفاصيل </a:t>
            </a:r>
            <a:r>
              <a:rPr lang="ar-SA" dirty="0">
                <a:cs typeface="AL-Mohanad" pitchFamily="2" charset="-78"/>
              </a:rPr>
              <a:t>الطلب ثم أيقونات المبررات.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في </a:t>
            </a:r>
            <a:r>
              <a:rPr lang="ar-SA" dirty="0">
                <a:cs typeface="AL-Mohanad" pitchFamily="2" charset="-78"/>
              </a:rPr>
              <a:t>بعض الحالات سيتم إرجاع الطلب لك للتعديل عليه ويمكنك قراءة ما كتب لك من </a:t>
            </a:r>
            <a:r>
              <a:rPr lang="ar-SA" dirty="0" smtClean="0">
                <a:cs typeface="AL-Mohanad" pitchFamily="2" charset="-78"/>
              </a:rPr>
              <a:t>ملاحظات بواسطة </a:t>
            </a:r>
            <a:r>
              <a:rPr lang="ar-SA" dirty="0">
                <a:cs typeface="AL-Mohanad" pitchFamily="2" charset="-78"/>
              </a:rPr>
              <a:t>الضغط </a:t>
            </a:r>
            <a:r>
              <a:rPr lang="ar-SA" dirty="0" smtClean="0">
                <a:cs typeface="AL-Mohanad" pitchFamily="2" charset="-78"/>
              </a:rPr>
              <a:t>على (مرجع لاستكمال / تعديل البيانات).</a:t>
            </a:r>
            <a:endParaRPr lang="ar-SA" dirty="0">
              <a:cs typeface="AL-Mohanad" pitchFamily="2" charset="-78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517232"/>
            <a:ext cx="5929313" cy="114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مجموعة 7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9" name="Picture 0" descr="colorheader3.png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203465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539552" y="1556792"/>
            <a:ext cx="7848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dirty="0" smtClean="0">
                <a:cs typeface="AL-Mohanad" pitchFamily="2" charset="-78"/>
              </a:rPr>
              <a:t>في </a:t>
            </a:r>
            <a:r>
              <a:rPr lang="ar-SA" dirty="0">
                <a:cs typeface="AL-Mohanad" pitchFamily="2" charset="-78"/>
              </a:rPr>
              <a:t>بعض الحالات سيتم إرجاع الطلب لك للتعديل عليه ويمكنك قراءة ما كتب لك من </a:t>
            </a:r>
            <a:r>
              <a:rPr lang="ar-SA" dirty="0" smtClean="0">
                <a:cs typeface="AL-Mohanad" pitchFamily="2" charset="-78"/>
              </a:rPr>
              <a:t>ملاحظات بواسطة </a:t>
            </a:r>
            <a:r>
              <a:rPr lang="ar-SA" dirty="0">
                <a:cs typeface="AL-Mohanad" pitchFamily="2" charset="-78"/>
              </a:rPr>
              <a:t>الضغط </a:t>
            </a:r>
            <a:r>
              <a:rPr lang="ar-SA" dirty="0" smtClean="0">
                <a:cs typeface="AL-Mohanad" pitchFamily="2" charset="-78"/>
              </a:rPr>
              <a:t>على (مرجع لاستكمال / تعديل البيانات).</a:t>
            </a:r>
            <a:endParaRPr lang="ar-SA" dirty="0">
              <a:cs typeface="AL-Mohanad" pitchFamily="2" charset="-78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010" y="2141567"/>
            <a:ext cx="6858000" cy="132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971598" y="364502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cs typeface="AL-Mohanad" pitchFamily="2" charset="-78"/>
              </a:rPr>
              <a:t>ستظهر لك رسالة من المسجل مشابهة لما في الصورة التالية: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5285" y="4164993"/>
            <a:ext cx="70294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8" name="Picture 0" descr="colorheader3.png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18016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147248" cy="1143000"/>
          </a:xfrm>
        </p:spPr>
        <p:txBody>
          <a:bodyPr>
            <a:noAutofit/>
          </a:bodyPr>
          <a:lstStyle/>
          <a:p>
            <a:pPr algn="just"/>
            <a:r>
              <a:rPr lang="ar-SA" sz="2000" dirty="0">
                <a:cs typeface="AL-Mohanad" pitchFamily="2" charset="-78"/>
              </a:rPr>
              <a:t>في حال </a:t>
            </a:r>
            <a:r>
              <a:rPr lang="ar-SA" sz="2000" dirty="0" smtClean="0">
                <a:cs typeface="AL-Mohanad" pitchFamily="2" charset="-78"/>
              </a:rPr>
              <a:t>رغبتك إضافة مقرر لم يظهر في القائمة المنسدلة للمقررات أو مقرر اختياري، </a:t>
            </a:r>
            <a:r>
              <a:rPr lang="ar-SA" sz="2000" dirty="0">
                <a:cs typeface="AL-Mohanad" pitchFamily="2" charset="-78"/>
              </a:rPr>
              <a:t>قم باختيار </a:t>
            </a:r>
            <a:r>
              <a:rPr lang="ar-SA" sz="2000" dirty="0" smtClean="0">
                <a:cs typeface="AL-Mohanad" pitchFamily="2" charset="-78"/>
              </a:rPr>
              <a:t>(أخرى) </a:t>
            </a:r>
            <a:r>
              <a:rPr lang="ar-SA" sz="2000" dirty="0">
                <a:cs typeface="AL-Mohanad" pitchFamily="2" charset="-78"/>
              </a:rPr>
              <a:t>ثم اكتب رقم المقرر ورمزه </a:t>
            </a:r>
            <a:r>
              <a:rPr lang="ar-SA" sz="2000" dirty="0" smtClean="0">
                <a:cs typeface="AL-Mohanad" pitchFamily="2" charset="-78"/>
              </a:rPr>
              <a:t>ورقم الشعبة والشعب البديلة (إن وجدت).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713" y="2204864"/>
            <a:ext cx="4072551" cy="440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6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0647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ar-SA" sz="3200" dirty="0" smtClean="0">
                <a:cs typeface="AL-Mateen" pitchFamily="2" charset="-78"/>
              </a:rPr>
              <a:t>تنبيهات هامة عند تعبئة النموذج إلكتروني:</a:t>
            </a:r>
            <a:endParaRPr lang="ar-SA" sz="3200" dirty="0">
              <a:cs typeface="AL-Mateen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82355"/>
            <a:ext cx="8229600" cy="3124944"/>
          </a:xfrm>
        </p:spPr>
        <p:txBody>
          <a:bodyPr>
            <a:normAutofit/>
          </a:bodyPr>
          <a:lstStyle/>
          <a:p>
            <a:pPr algn="just"/>
            <a:r>
              <a:rPr lang="ar-SA" sz="2400" dirty="0" smtClean="0">
                <a:cs typeface="AL-Mohanad" pitchFamily="2" charset="-78"/>
              </a:rPr>
              <a:t>يفضل استخدام </a:t>
            </a:r>
            <a:r>
              <a:rPr lang="ar-SA" sz="2400" dirty="0">
                <a:cs typeface="AL-Mohanad" pitchFamily="2" charset="-78"/>
              </a:rPr>
              <a:t>متصفح جوجل كروم أو إنترنت إكسبلورر أو </a:t>
            </a:r>
            <a:r>
              <a:rPr lang="ar-SA" sz="2400" dirty="0" err="1">
                <a:cs typeface="AL-Mohanad" pitchFamily="2" charset="-78"/>
              </a:rPr>
              <a:t>فايرفوكس</a:t>
            </a:r>
            <a:r>
              <a:rPr lang="ar-SA" sz="2400" dirty="0">
                <a:cs typeface="AL-Mohanad" pitchFamily="2" charset="-78"/>
              </a:rPr>
              <a:t> عند الدخول على </a:t>
            </a:r>
            <a:r>
              <a:rPr lang="ar-SA" sz="2400" dirty="0" smtClean="0">
                <a:cs typeface="AL-Mohanad" pitchFamily="2" charset="-78"/>
              </a:rPr>
              <a:t>موقع طلبات </a:t>
            </a:r>
            <a:r>
              <a:rPr lang="ar-SA" sz="2400" dirty="0">
                <a:cs typeface="AL-Mohanad" pitchFamily="2" charset="-78"/>
              </a:rPr>
              <a:t>التعديل على جدول الطالب.</a:t>
            </a:r>
          </a:p>
          <a:p>
            <a:pPr algn="just"/>
            <a:r>
              <a:rPr lang="ar-SA" sz="2400" dirty="0" smtClean="0">
                <a:cs typeface="AL-Mohanad" pitchFamily="2" charset="-78"/>
              </a:rPr>
              <a:t>يجب </a:t>
            </a:r>
            <a:r>
              <a:rPr lang="ar-SA" sz="2400" dirty="0">
                <a:cs typeface="AL-Mohanad" pitchFamily="2" charset="-78"/>
              </a:rPr>
              <a:t>السماح للنوافذ </a:t>
            </a:r>
            <a:r>
              <a:rPr lang="ar-SA" sz="2400" dirty="0" smtClean="0">
                <a:cs typeface="AL-Mohanad" pitchFamily="2" charset="-78"/>
              </a:rPr>
              <a:t>المنبثقة (</a:t>
            </a:r>
            <a:r>
              <a:rPr lang="en-US" sz="2400" dirty="0" smtClean="0">
                <a:cs typeface="AL-Mohanad" pitchFamily="2" charset="-78"/>
              </a:rPr>
              <a:t>Pop-ups</a:t>
            </a:r>
            <a:r>
              <a:rPr lang="ar-SA" sz="2400" dirty="0" smtClean="0">
                <a:cs typeface="AL-Mohanad" pitchFamily="2" charset="-78"/>
              </a:rPr>
              <a:t>) لكي </a:t>
            </a:r>
            <a:r>
              <a:rPr lang="ar-SA" sz="2400" dirty="0">
                <a:cs typeface="AL-Mohanad" pitchFamily="2" charset="-78"/>
              </a:rPr>
              <a:t>تعرف تفاصيل الطلب.</a:t>
            </a:r>
          </a:p>
          <a:p>
            <a:pPr algn="just"/>
            <a:r>
              <a:rPr lang="ar-SA" sz="2400" dirty="0" smtClean="0">
                <a:cs typeface="AL-Mohanad" pitchFamily="2" charset="-78"/>
              </a:rPr>
              <a:t>عدد </a:t>
            </a:r>
            <a:r>
              <a:rPr lang="ar-SA" sz="2400" dirty="0">
                <a:cs typeface="AL-Mohanad" pitchFamily="2" charset="-78"/>
              </a:rPr>
              <a:t>الطلبات المسموح </a:t>
            </a:r>
            <a:r>
              <a:rPr lang="ar-SA" sz="2400" dirty="0" smtClean="0">
                <a:cs typeface="AL-Mohanad" pitchFamily="2" charset="-78"/>
              </a:rPr>
              <a:t>بها لكل طالب تحددها الكلية وعلى سبيل المثال </a:t>
            </a:r>
            <a:r>
              <a:rPr lang="ar-SA" sz="2400" dirty="0">
                <a:cs typeface="AL-Mohanad" pitchFamily="2" charset="-78"/>
              </a:rPr>
              <a:t>3 </a:t>
            </a:r>
            <a:r>
              <a:rPr lang="ar-SA" sz="2400" dirty="0" smtClean="0">
                <a:cs typeface="AL-Mohanad" pitchFamily="2" charset="-78"/>
              </a:rPr>
              <a:t>طلبات كحد اقصى.</a:t>
            </a:r>
            <a:endParaRPr lang="ar-SA" sz="2400" dirty="0">
              <a:cs typeface="AL-Mohanad" pitchFamily="2" charset="-78"/>
            </a:endParaRPr>
          </a:p>
          <a:p>
            <a:pPr algn="just"/>
            <a:r>
              <a:rPr lang="ar-SA" sz="2400" dirty="0" smtClean="0">
                <a:cs typeface="AL-Mohanad" pitchFamily="2" charset="-78"/>
              </a:rPr>
              <a:t>الدخول على </a:t>
            </a:r>
            <a:r>
              <a:rPr lang="ar-SA" sz="2400" dirty="0">
                <a:cs typeface="AL-Mohanad" pitchFamily="2" charset="-78"/>
              </a:rPr>
              <a:t>الرابط التالي باستخدام اسم المستخدم وكلمة المرور في النظام الأكاديمي الخاصة بك</a:t>
            </a:r>
            <a:r>
              <a:rPr lang="ar-SA" sz="2400" dirty="0" smtClean="0">
                <a:cs typeface="AL-Mohanad" pitchFamily="2" charset="-78"/>
              </a:rPr>
              <a:t>: </a:t>
            </a:r>
            <a:r>
              <a:rPr lang="en-US" sz="2400" dirty="0" smtClean="0">
                <a:cs typeface="AL-Mohanad" pitchFamily="2" charset="-78"/>
                <a:hlinkClick r:id="rId2"/>
              </a:rPr>
              <a:t>https://smr.ksu.edu.sa/</a:t>
            </a:r>
            <a:endParaRPr lang="ar-SA" sz="2400" dirty="0" smtClean="0">
              <a:cs typeface="AL-Mohanad" pitchFamily="2" charset="-78"/>
            </a:endParaRPr>
          </a:p>
          <a:p>
            <a:pPr algn="just"/>
            <a:endParaRPr lang="ar-SA" sz="2400" dirty="0">
              <a:cs typeface="AL-Mohanad" pitchFamily="2" charset="-78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9080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 smtClean="0">
                <a:cs typeface="AL-Mohanad" pitchFamily="2" charset="-78"/>
              </a:rPr>
              <a:t>عند الدخول على الموقع باسم المستخدم وكلمة السر ستظهر لك الشاشة التالية وفيها رسائل إرشادية</a:t>
            </a:r>
            <a:br>
              <a:rPr lang="ar-SA" sz="2000" dirty="0" smtClean="0">
                <a:cs typeface="AL-Mohanad" pitchFamily="2" charset="-78"/>
              </a:rPr>
            </a:br>
            <a:r>
              <a:rPr lang="ar-SA" sz="2000" dirty="0" smtClean="0">
                <a:cs typeface="AL-Mohanad" pitchFamily="2" charset="-78"/>
              </a:rPr>
              <a:t>وتحتها أيقونة (إضافة طلب جديد) انقر عليها: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14476"/>
            <a:ext cx="7845112" cy="358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0197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cs typeface="AL-Mohanad" pitchFamily="2" charset="-78"/>
              </a:rPr>
              <a:t>قم </a:t>
            </a:r>
            <a:r>
              <a:rPr lang="ar-SA" sz="2000" dirty="0" smtClean="0">
                <a:cs typeface="AL-Mohanad" pitchFamily="2" charset="-78"/>
              </a:rPr>
              <a:t>بكتابة بريدك الالكتروني </a:t>
            </a:r>
            <a:r>
              <a:rPr lang="ar-SA" sz="2000" dirty="0">
                <a:cs typeface="AL-Mohanad" pitchFamily="2" charset="-78"/>
              </a:rPr>
              <a:t>ورقم جوالك لكي يتواصل معك مشرفو التسجيل عند </a:t>
            </a:r>
            <a:r>
              <a:rPr lang="ar-SA" sz="2000" dirty="0" smtClean="0">
                <a:cs typeface="AL-Mohanad" pitchFamily="2" charset="-78"/>
              </a:rPr>
              <a:t>الضرورة.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4912" y="2510631"/>
            <a:ext cx="67341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7502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b="1" dirty="0">
                <a:cs typeface="AL-Mohanad" pitchFamily="2" charset="-78"/>
              </a:rPr>
              <a:t>قم </a:t>
            </a:r>
            <a:r>
              <a:rPr lang="ar-SA" sz="2000" b="1" dirty="0" smtClean="0">
                <a:cs typeface="AL-Mohanad" pitchFamily="2" charset="-78"/>
              </a:rPr>
              <a:t>بكتابة بريدك الالكتروني </a:t>
            </a:r>
            <a:r>
              <a:rPr lang="ar-SA" sz="2000" b="1" dirty="0">
                <a:cs typeface="AL-Mohanad" pitchFamily="2" charset="-78"/>
              </a:rPr>
              <a:t>ورقم جوالك لكي يتواصل معك مشرفو التسجيل عند </a:t>
            </a:r>
            <a:r>
              <a:rPr lang="ar-SA" sz="2000" b="1" dirty="0" smtClean="0">
                <a:cs typeface="AL-Mohanad" pitchFamily="2" charset="-78"/>
              </a:rPr>
              <a:t>الضرورة.</a:t>
            </a:r>
            <a:endParaRPr lang="ar-SA" sz="2000" dirty="0">
              <a:cs typeface="AL-Mohana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340968"/>
          </a:xfrm>
        </p:spPr>
        <p:txBody>
          <a:bodyPr>
            <a:normAutofit/>
          </a:bodyPr>
          <a:lstStyle/>
          <a:p>
            <a:r>
              <a:rPr lang="ar-SA" sz="1800" dirty="0">
                <a:cs typeface="AL-Mohanad" pitchFamily="2" charset="-78"/>
              </a:rPr>
              <a:t>قم بوضع ما تريده سواءً حذف مقرر أو تبديل شعبة أو إضافة مقرر علما بأنه يمكنك أن تضع </a:t>
            </a:r>
            <a:r>
              <a:rPr lang="ar-SA" sz="1800" dirty="0" smtClean="0">
                <a:cs typeface="AL-Mohanad" pitchFamily="2" charset="-78"/>
              </a:rPr>
              <a:t>جميع ما </a:t>
            </a:r>
            <a:r>
              <a:rPr lang="ar-SA" sz="1800" dirty="0">
                <a:cs typeface="AL-Mohanad" pitchFamily="2" charset="-78"/>
              </a:rPr>
              <a:t>يلي في طلب واحد:</a:t>
            </a:r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>
                <a:cs typeface="AL-Mohanad" pitchFamily="2" charset="-78"/>
              </a:rPr>
              <a:t>حذف </a:t>
            </a:r>
            <a:r>
              <a:rPr lang="ar-SA" sz="1800" dirty="0">
                <a:cs typeface="AL-Mohanad" pitchFamily="2" charset="-78"/>
              </a:rPr>
              <a:t>مقرر أو أكثر.</a:t>
            </a:r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>
                <a:cs typeface="AL-Mohanad" pitchFamily="2" charset="-78"/>
              </a:rPr>
              <a:t>تبديل </a:t>
            </a:r>
            <a:r>
              <a:rPr lang="ar-SA" sz="1800" dirty="0">
                <a:cs typeface="AL-Mohanad" pitchFamily="2" charset="-78"/>
              </a:rPr>
              <a:t>شعبة أو أكثر.</a:t>
            </a:r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>
                <a:cs typeface="AL-Mohanad" pitchFamily="2" charset="-78"/>
              </a:rPr>
              <a:t>إضافة </a:t>
            </a:r>
            <a:r>
              <a:rPr lang="ar-SA" sz="1800" dirty="0">
                <a:cs typeface="AL-Mohanad" pitchFamily="2" charset="-78"/>
              </a:rPr>
              <a:t>مقرر أو أكثر.</a:t>
            </a:r>
          </a:p>
          <a:p>
            <a:r>
              <a:rPr lang="ar-SA" sz="1800" dirty="0" smtClean="0">
                <a:cs typeface="AL-Mohanad" pitchFamily="2" charset="-78"/>
              </a:rPr>
              <a:t>ضع </a:t>
            </a:r>
            <a:r>
              <a:rPr lang="ar-SA" sz="1800" dirty="0">
                <a:cs typeface="AL-Mohanad" pitchFamily="2" charset="-78"/>
              </a:rPr>
              <a:t>المبررات لكل إجراء من الإجراءات الثلاث أعلاه.</a:t>
            </a:r>
          </a:p>
          <a:p>
            <a:r>
              <a:rPr lang="ar-SA" sz="1800" dirty="0" smtClean="0">
                <a:cs typeface="AL-Mohanad" pitchFamily="2" charset="-78"/>
              </a:rPr>
              <a:t>في </a:t>
            </a:r>
            <a:r>
              <a:rPr lang="ar-SA" sz="1800" dirty="0">
                <a:cs typeface="AL-Mohanad" pitchFamily="2" charset="-78"/>
              </a:rPr>
              <a:t>أسفل الطلب وفي مربع التعليمات الهامة، قم بالتأشير على </a:t>
            </a:r>
            <a:r>
              <a:rPr lang="ar-SA" sz="1800" dirty="0" smtClean="0">
                <a:cs typeface="AL-Mohanad" pitchFamily="2" charset="-78"/>
              </a:rPr>
              <a:t>عبارة (أقر </a:t>
            </a:r>
            <a:r>
              <a:rPr lang="ar-SA" sz="1800" dirty="0">
                <a:cs typeface="AL-Mohanad" pitchFamily="2" charset="-78"/>
              </a:rPr>
              <a:t>بأني </a:t>
            </a:r>
            <a:r>
              <a:rPr lang="ar-SA" sz="1800" dirty="0" smtClean="0">
                <a:cs typeface="AL-Mohanad" pitchFamily="2" charset="-78"/>
              </a:rPr>
              <a:t>قرأت التعليمات </a:t>
            </a:r>
            <a:r>
              <a:rPr lang="ar-SA" sz="1800" dirty="0">
                <a:cs typeface="AL-Mohanad" pitchFamily="2" charset="-78"/>
              </a:rPr>
              <a:t>في </a:t>
            </a:r>
            <a:r>
              <a:rPr lang="ar-SA" sz="1800" dirty="0" smtClean="0">
                <a:cs typeface="AL-Mohanad" pitchFamily="2" charset="-78"/>
              </a:rPr>
              <a:t>الأعلى)</a:t>
            </a:r>
            <a:endParaRPr lang="ar-SA" sz="1800" dirty="0">
              <a:cs typeface="AL-Mohanad" pitchFamily="2" charset="-78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8951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cs typeface="AL-Mohanad" pitchFamily="2" charset="-78"/>
              </a:rPr>
              <a:t>هذه مقتطفات لبعض الإجراءات التي ممكن أن تتم خلال تعبئة النموذج: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831" y="2163989"/>
            <a:ext cx="6215490" cy="421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63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cs typeface="AL-Mohanad" pitchFamily="2" charset="-78"/>
              </a:rPr>
              <a:t>رتب الشعب البديلة حسب الأولوية بواسطة الأسهم</a:t>
            </a:r>
            <a:r>
              <a:rPr lang="ar-SA" sz="2000" dirty="0" smtClean="0">
                <a:cs typeface="AL-Mohanad" pitchFamily="2" charset="-78"/>
              </a:rPr>
              <a:t>: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1764" y="2060848"/>
            <a:ext cx="54004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7508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cs typeface="AL-Mohanad" pitchFamily="2" charset="-78"/>
              </a:rPr>
              <a:t>رتب الشعب البديلة حسب الأولوية بواسطة </a:t>
            </a:r>
            <a:r>
              <a:rPr lang="ar-SA" sz="2000" dirty="0" smtClean="0">
                <a:cs typeface="AL-Mohanad" pitchFamily="2" charset="-78"/>
              </a:rPr>
              <a:t>الأسهم: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8739" y="2071389"/>
            <a:ext cx="472652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066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ar-SA" sz="2000" dirty="0">
                <a:cs typeface="AL-Mohanad" pitchFamily="2" charset="-78"/>
              </a:rPr>
              <a:t>بعد وضع جميع ما تريد سيظهر لك الطلب كما يلي</a:t>
            </a:r>
            <a:r>
              <a:rPr lang="ar-SA" sz="2000" dirty="0" smtClean="0">
                <a:cs typeface="AL-Mohanad" pitchFamily="2" charset="-78"/>
              </a:rPr>
              <a:t>:</a:t>
            </a:r>
            <a:endParaRPr lang="ar-SA" sz="2000" dirty="0">
              <a:cs typeface="AL-Mohanad" pitchFamily="2" charset="-78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8394" y="2060848"/>
            <a:ext cx="508721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539552" y="188640"/>
            <a:ext cx="8450724" cy="1090295"/>
            <a:chOff x="539552" y="188640"/>
            <a:chExt cx="8450724" cy="1090295"/>
          </a:xfrm>
        </p:grpSpPr>
        <p:pic>
          <p:nvPicPr>
            <p:cNvPr id="5" name="Picture 0" descr="colorheader3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552" y="188640"/>
              <a:ext cx="8450724" cy="1090295"/>
            </a:xfrm>
            <a:prstGeom prst="rect">
              <a:avLst/>
            </a:prstGeom>
          </p:spPr>
        </p:pic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1691680" y="448016"/>
              <a:ext cx="47504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ctr" rtl="1">
                <a:lnSpc>
                  <a:spcPct val="107000"/>
                </a:lnSpc>
                <a:spcAft>
                  <a:spcPts val="0"/>
                </a:spcAft>
              </a:pPr>
              <a:r>
                <a:rPr lang="ar-SA" dirty="0" smtClean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نظام </a:t>
              </a:r>
              <a:r>
                <a:rPr lang="ar-SA" dirty="0">
                  <a:solidFill>
                    <a:srgbClr val="0070C0"/>
                  </a:solidFill>
                  <a:effectLst/>
                  <a:latin typeface="Century Gothic"/>
                  <a:ea typeface="Century Gothic"/>
                  <a:cs typeface="AL-Mohanad Bold" pitchFamily="2" charset="-78"/>
                </a:rPr>
                <a:t>طلبات تعديل جدول الطالب </a:t>
              </a:r>
              <a:r>
                <a:rPr lang="en-US" dirty="0">
                  <a:solidFill>
                    <a:srgbClr val="0070C0"/>
                  </a:solidFill>
                  <a:effectLst/>
                  <a:latin typeface="Times New Roman"/>
                  <a:ea typeface="Century Gothic"/>
                  <a:cs typeface="AL-Mohanad Bold" pitchFamily="2" charset="-78"/>
                </a:rPr>
                <a:t>"SMR"</a:t>
              </a:r>
              <a:endParaRPr lang="en-US" sz="1600" dirty="0">
                <a:effectLst/>
                <a:latin typeface="Century Gothic"/>
                <a:ea typeface="Century Gothic"/>
                <a:cs typeface="AL-Mohanad Bold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5244489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614</Words>
  <Application>Microsoft Office PowerPoint</Application>
  <PresentationFormat>عرض على الشاشة (3:4)‏</PresentationFormat>
  <Paragraphs>46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إجراءات تقديم الطلب للطالب</vt:lpstr>
      <vt:lpstr>تنبيهات هامة عند تعبئة النموذج إلكتروني:</vt:lpstr>
      <vt:lpstr>عند الدخول على الموقع باسم المستخدم وكلمة السر ستظهر لك الشاشة التالية وفيها رسائل إرشادية وتحتها أيقونة (إضافة طلب جديد) انقر عليها:</vt:lpstr>
      <vt:lpstr>قم بكتابة بريدك الالكتروني ورقم جوالك لكي يتواصل معك مشرفو التسجيل عند الضرورة.</vt:lpstr>
      <vt:lpstr>قم بكتابة بريدك الالكتروني ورقم جوالك لكي يتواصل معك مشرفو التسجيل عند الضرورة.</vt:lpstr>
      <vt:lpstr>هذه مقتطفات لبعض الإجراءات التي ممكن أن تتم خلال تعبئة النموذج:</vt:lpstr>
      <vt:lpstr>رتب الشعب البديلة حسب الأولوية بواسطة الأسهم:</vt:lpstr>
      <vt:lpstr>رتب الشعب البديلة حسب الأولوية بواسطة الأسهم:</vt:lpstr>
      <vt:lpstr>بعد وضع جميع ما تريد سيظهر لك الطلب كما يلي:</vt:lpstr>
      <vt:lpstr>قم بإرسال الطلب عبر بالضغط على إرسال بعد التأشير على عبارة (أقر بأني قرأت التعليمات في الأعلى):</vt:lpstr>
      <vt:lpstr>الشريحة 11</vt:lpstr>
      <vt:lpstr>الشريحة 12</vt:lpstr>
      <vt:lpstr>في حال رغبتك إضافة مقرر لم يظهر في القائمة المنسدلة للمقررات أو مقرر اختياري، قم باختيار (أخرى) ثم اكتب رقم المقرر ورمزه ورقم الشعبة والشعب البديلة (إن وجدت).</vt:lpstr>
    </vt:vector>
  </TitlesOfParts>
  <Company>جامعة الملك سعود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إجراءات تقديم الطلب</dc:title>
  <dc:creator>المستخدم</dc:creator>
  <cp:lastModifiedBy>USER</cp:lastModifiedBy>
  <cp:revision>12</cp:revision>
  <dcterms:created xsi:type="dcterms:W3CDTF">2016-04-06T08:31:00Z</dcterms:created>
  <dcterms:modified xsi:type="dcterms:W3CDTF">2016-05-18T04:33:15Z</dcterms:modified>
</cp:coreProperties>
</file>